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7" r:id="rId6"/>
    <p:sldId id="268" r:id="rId7"/>
    <p:sldId id="269" r:id="rId8"/>
    <p:sldId id="263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240C"/>
    <a:srgbClr val="FF888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4"/>
    <p:restoredTop sz="94730"/>
  </p:normalViewPr>
  <p:slideViewPr>
    <p:cSldViewPr snapToGrid="0">
      <p:cViewPr varScale="1">
        <p:scale>
          <a:sx n="129" d="100"/>
          <a:sy n="129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692-F67D-A549-8625-038824060299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EA71F-A04C-5842-BFF1-DDBBFBCAA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4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5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4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2C1B-EEDD-2F38-12FE-7EFF8DE8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13EB3-D8E3-5B54-704C-661BCB3F6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07632A-37D7-5FD8-DA49-4FB2A30EC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A24B6-036B-1161-F981-0D9696ABD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60366-D88A-BDEB-8777-E5DE82DC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C4F3D-F272-3D41-EEC0-1537A98E2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0A9BA-A7A9-09B1-681C-6CA525205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A2EC6-F8C7-2564-908B-8E3C907F9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59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7EF4-B012-2B2C-08C5-C606F7A4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8F01D-BA51-03C6-173F-A6620C00C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CD2AF-DE02-06CF-D83A-A8243DB7C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BECA1-ED3A-469B-2E79-6A25D7E89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4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57080-BBAE-322D-A884-C003AEEC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F7548-6945-D983-8831-FE68728FB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B088D-CEFD-AA79-9E8E-34A17CDF0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94C37-0FC1-4219-A630-F6CF8CCE7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C257-5D2C-D221-EED3-C8F2DD887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1284D-B00E-6561-7852-5965BCB9A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03CF7-DAEF-20F3-659A-89C483FD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29A2-CDFA-AA19-2C94-46852D12F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CEA71F-A04C-5842-BFF1-DDBBFBCAA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7F1D-7600-F9C3-5376-15E6DE40F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32E7-A533-05E4-FD09-549D4E4CB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8A3B-36BE-0123-A2EB-3E4827E3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4ED7-3CB3-9E18-2650-7CE7D66A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C626F-9296-609E-3087-9003D2E7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3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494-378C-A2EF-F5B0-CA6F7E5D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DD7F4-EFE0-3DA8-54A9-38A18F4C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2107F-769A-E257-8207-F6B8DC7D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C3EFD-9A39-E236-9340-F7751D89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F6E6B-46AD-F1F8-BE67-D1DAA64B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9A903-A721-0221-69F5-2FE6090E1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DC946-3210-90FB-48EB-B8FDC750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7AF50-A60D-F53B-612F-9986CE8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06FA7-26D1-4317-59F5-02951735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FF58-5832-932C-DA91-88E44C98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6BC3-0407-9DBD-422B-C378365F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D78C-6DB6-D941-E0C8-DE19C8979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3A27F-1BCB-F778-9BE0-C86D1FB3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25440-EB0E-25FE-D833-079BB196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5D0B-6B65-047F-B7A3-F3DBBEBB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9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025C-78E1-8A53-3B06-0A095BB1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490B-F26E-C515-0369-8EBDBA23D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DB022-6B1B-32F1-39ED-5DD1105E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C5D31-5F5A-E791-0A66-1BD0BBD1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FE72-1C76-E104-14EE-C1F7EE12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8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7941-0A95-C189-48EE-81E5CE74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A073-6D36-ECA8-23B7-4FDEA0458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44F2D-5B86-FA76-5A55-68CFE68CE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A669A-634C-C07E-1A30-492FABE8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7BB9A-B49F-F945-235C-223CB295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B997-769D-158E-CBC7-1CA5BE5E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857-8AAC-D380-1AC7-6BAB66EB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EF0C4-BF93-D2B5-149A-20D81D228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7624C-96D5-5940-7DB1-76ACC7E7B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7A865-83A8-E5E8-91E3-6FD504DB6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0B423-57F8-9278-B1EC-826DC6031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3CF26-CB56-78E4-2763-DA3EACCA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0AC4C-E0B5-053C-0E0F-1E6C96F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8B0121-6A35-C818-DD33-EA921BDA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3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5D38-B086-8CE5-7292-E559FF8D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314A5-0DA6-80AB-5011-7BBBE96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AC6C4-2D84-E299-4F50-8642C98E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BF9A5-B111-E1EB-7967-21B5F8F1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5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C3290-69F0-D6EA-4817-8393D855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A9278-9805-8C9E-743E-3DD00D92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6CDCB-2CA8-9980-AC5C-13A411C4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2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69E7-D04F-978F-7A19-534C8428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54683-F2CF-D843-3BE7-6F8CACD77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41093-D075-4997-55DB-E7D63C37A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EA81F-9617-0D16-8A49-367AA02D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9FD7E-78B5-D5FF-F0AA-F8676E7B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0641F-6964-AEF8-997C-1D200CE3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7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2D8E-DAEF-6FD4-4FC2-78441856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7CFD2-3D20-07CD-DE7A-4461AF8EC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17A2-C94A-B660-43DB-B263F3F71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94323-09C5-7262-8FA3-F8D5B3E4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6D0C6-1053-95C9-A688-8152E3BF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88928-F22E-1615-2758-FCE1A888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4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A44D4-BEE2-7D5F-F832-69584F63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9D0B6-A6BF-4F35-64B8-4890C57C7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6CA41-29C5-A2EE-3499-F53D49DD4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1B8BD-C525-3144-825B-8D6D122B69D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7B15-C57F-4F34-6A09-A4CAF0C37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735BD-66BD-2181-1554-107AA5AA6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84659-016A-D54E-897F-74F974F4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1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bala.manish.reddy.thumma/viz/F1PodiumPredictionDashboard/F1PodiumPredictionDashboard?publish=y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3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1+ Thousand Formula 1 Aerial Royalty-Free Images, Stock Photos &amp; Pictures |  Shutterstock">
            <a:extLst>
              <a:ext uri="{FF2B5EF4-FFF2-40B4-BE49-F238E27FC236}">
                <a16:creationId xmlns:a16="http://schemas.microsoft.com/office/drawing/2014/main" id="{B012989F-9AC0-6C5B-9257-330347924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  <a14:imgEffect>
                      <a14:colorTemperature colorTemp="7555"/>
                    </a14:imgEffect>
                    <a14:imgEffect>
                      <a14:brightnessContrast bright="-52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55" b="7749"/>
          <a:stretch/>
        </p:blipFill>
        <p:spPr bwMode="auto">
          <a:xfrm>
            <a:off x="0" y="0"/>
            <a:ext cx="12237525" cy="6858000"/>
          </a:xfrm>
          <a:prstGeom prst="rect">
            <a:avLst/>
          </a:prstGeom>
          <a:noFill/>
          <a:effectLst>
            <a:glow rad="127000">
              <a:schemeClr val="accent1">
                <a:alpha val="57123"/>
              </a:schemeClr>
            </a:glow>
            <a:outerShdw blurRad="762441" dist="50800" dir="5400000" algn="ctr" rotWithShape="0">
              <a:srgbClr val="000000">
                <a:alpha val="42219"/>
              </a:srgbClr>
            </a:outerShdw>
            <a:reflection stA="46887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71DAFDD-5068-1858-ABFC-8713C7972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3" y="876464"/>
            <a:ext cx="9144000" cy="168606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         Podium Finishes Using Machine Learning (2007–2020)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52404-5A9E-6542-02AA-CF8F335E4765}"/>
              </a:ext>
            </a:extLst>
          </p:cNvPr>
          <p:cNvSpPr txBox="1"/>
          <p:nvPr/>
        </p:nvSpPr>
        <p:spPr>
          <a:xfrm>
            <a:off x="3069934" y="2261954"/>
            <a:ext cx="60976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Cincinnati – MS in Business Analytics Capstone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66B82-2DDD-01DE-561C-AF9A04EC9488}"/>
              </a:ext>
            </a:extLst>
          </p:cNvPr>
          <p:cNvSpPr txBox="1"/>
          <p:nvPr/>
        </p:nvSpPr>
        <p:spPr>
          <a:xfrm>
            <a:off x="4594506" y="4253833"/>
            <a:ext cx="300297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Student:</a:t>
            </a:r>
            <a:b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 Manish Reddy </a:t>
            </a:r>
            <a:r>
              <a:rPr lang="en-US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Thumma</a:t>
            </a:r>
            <a:endParaRPr lang="en-US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2BEB5-2497-FC56-A88A-6C7685C06852}"/>
              </a:ext>
            </a:extLst>
          </p:cNvPr>
          <p:cNvSpPr txBox="1"/>
          <p:nvPr/>
        </p:nvSpPr>
        <p:spPr>
          <a:xfrm>
            <a:off x="3918849" y="5454187"/>
            <a:ext cx="4354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Reader: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Prof. Jeffrey Shaffer</a:t>
            </a:r>
            <a:b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Reader:</a:t>
            </a:r>
            <a:r>
              <a:rPr lang="en-U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Prof. Timothy Lucas</a:t>
            </a:r>
          </a:p>
        </p:txBody>
      </p:sp>
      <p:pic>
        <p:nvPicPr>
          <p:cNvPr id="16" name="Picture 1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EC298F08-8449-1A98-E9B9-3C82D65FD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169" y="2996915"/>
            <a:ext cx="941661" cy="1212009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026" name="Picture 2" descr="F1 Logo and symbol, meaning, history, PNG, brand">
            <a:extLst>
              <a:ext uri="{FF2B5EF4-FFF2-40B4-BE49-F238E27FC236}">
                <a16:creationId xmlns:a16="http://schemas.microsoft.com/office/drawing/2014/main" id="{0B85B4D6-BA15-DA1F-E9CD-9F08454E8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91" y="1139194"/>
            <a:ext cx="1005279" cy="56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C94B-2B5C-5D63-CAA3-00C7F9E53CCB}"/>
              </a:ext>
            </a:extLst>
          </p:cNvPr>
          <p:cNvSpPr txBox="1"/>
          <p:nvPr/>
        </p:nvSpPr>
        <p:spPr>
          <a:xfrm>
            <a:off x="10420599" y="6727374"/>
            <a:ext cx="1816925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" i="1" dirty="0">
                <a:solidFill>
                  <a:schemeClr val="bg2"/>
                </a:solidFill>
              </a:rPr>
              <a:t>F1™ logo used for educational purposes only. © Formula One Licensing BV</a:t>
            </a:r>
          </a:p>
        </p:txBody>
      </p:sp>
    </p:spTree>
    <p:extLst>
      <p:ext uri="{BB962C8B-B14F-4D97-AF65-F5344CB8AC3E}">
        <p14:creationId xmlns:p14="http://schemas.microsoft.com/office/powerpoint/2010/main" val="417813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F36B4-5ABA-9070-D0AB-B02719AA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AB1B4345-9E13-C52B-A5B5-685C37793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3444C-9D58-C945-C6E7-D10E559294CF}"/>
              </a:ext>
            </a:extLst>
          </p:cNvPr>
          <p:cNvSpPr txBox="1"/>
          <p:nvPr/>
        </p:nvSpPr>
        <p:spPr>
          <a:xfrm>
            <a:off x="1076697" y="605619"/>
            <a:ext cx="6362813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References &amp; Acknowledgments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100BF-B051-5212-59DC-7BE5B55FA5BC}"/>
              </a:ext>
            </a:extLst>
          </p:cNvPr>
          <p:cNvSpPr txBox="1"/>
          <p:nvPr/>
        </p:nvSpPr>
        <p:spPr>
          <a:xfrm>
            <a:off x="538348" y="1792147"/>
            <a:ext cx="6578412" cy="2136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Rohan Rao (2020).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Formula 1 World Championship Dataset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– Kaggle.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scikit-learn Documentation (2024)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Acknowledgment: Professors Shaffer &amp; Lucas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FBF6B9AE-00C6-CC0A-43F9-7ECAFE078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D42FFDFF-2695-B17D-FDDE-E2E21206B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EB662729-7794-73F3-2C71-0BE2AF026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2B5E9C42-05BB-8F7E-A1B3-293BACA74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E9C98571-F114-2EBF-7D6C-139A965E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474A13-3F79-7FAD-43C4-8E1D1D9EE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62" y="6265627"/>
            <a:ext cx="1923895" cy="492517"/>
          </a:xfrm>
          <a:prstGeom prst="rect">
            <a:avLst/>
          </a:prstGeom>
        </p:spPr>
      </p:pic>
      <p:pic>
        <p:nvPicPr>
          <p:cNvPr id="3" name="Picture 4" descr="Tableau Logo and symbol, meaning, history, PNG, brand">
            <a:extLst>
              <a:ext uri="{FF2B5EF4-FFF2-40B4-BE49-F238E27FC236}">
                <a16:creationId xmlns:a16="http://schemas.microsoft.com/office/drawing/2014/main" id="{BE35B95E-C4D9-6620-589E-F85EBC2F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51" y="4218007"/>
            <a:ext cx="2857684" cy="160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302E2FFF-F100-B985-98EF-9696D2743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800" y="1199818"/>
            <a:ext cx="1974784" cy="19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14B92-240A-1EA4-0D4B-C87EC1159951}"/>
              </a:ext>
            </a:extLst>
          </p:cNvPr>
          <p:cNvSpPr txBox="1"/>
          <p:nvPr/>
        </p:nvSpPr>
        <p:spPr>
          <a:xfrm>
            <a:off x="1213830" y="649352"/>
            <a:ext cx="5709676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 &amp; 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73794-6264-D076-8DCD-4E86859FEFFB}"/>
              </a:ext>
            </a:extLst>
          </p:cNvPr>
          <p:cNvSpPr txBox="1"/>
          <p:nvPr/>
        </p:nvSpPr>
        <p:spPr>
          <a:xfrm>
            <a:off x="538348" y="1679935"/>
            <a:ext cx="5595133" cy="2896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F1 is a data-rich sport with detailed race metrics.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Opportunity → use analytics to quantify performance drivers.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Aim → predict podium likelihood &amp; explain key influences.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Podium = Top 3 finishers.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🏁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Hamilton Imagen PNG Podium Mercedes | F1 - Sport Renders">
            <a:extLst>
              <a:ext uri="{FF2B5EF4-FFF2-40B4-BE49-F238E27FC236}">
                <a16:creationId xmlns:a16="http://schemas.microsoft.com/office/drawing/2014/main" id="{DD7F7F57-8ED9-B4D9-8D9C-FC2081B69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" r="2" b="5620"/>
          <a:stretch>
            <a:fillRect/>
          </a:stretch>
        </p:blipFill>
        <p:spPr bwMode="auto">
          <a:xfrm>
            <a:off x="6846072" y="709458"/>
            <a:ext cx="5345927" cy="61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BF62FEBB-10A8-317F-5401-BB6B28DF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5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1 circuits designed by AI: fan opinions &amp; stats shape new tracks - Motor  Sport Magazine">
            <a:extLst>
              <a:ext uri="{FF2B5EF4-FFF2-40B4-BE49-F238E27FC236}">
                <a16:creationId xmlns:a16="http://schemas.microsoft.com/office/drawing/2014/main" id="{EA1FA705-E9E1-EF7B-5E64-874F8094B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9" t="-1" r="24065" b="-1"/>
          <a:stretch/>
        </p:blipFill>
        <p:spPr bwMode="auto">
          <a:xfrm>
            <a:off x="7251590" y="0"/>
            <a:ext cx="4940410" cy="6858001"/>
          </a:xfrm>
          <a:prstGeom prst="rect">
            <a:avLst/>
          </a:prstGeom>
          <a:noFill/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C5AD8-6F51-CFF4-AE38-CF9E2E813058}"/>
              </a:ext>
            </a:extLst>
          </p:cNvPr>
          <p:cNvSpPr txBox="1"/>
          <p:nvPr/>
        </p:nvSpPr>
        <p:spPr>
          <a:xfrm>
            <a:off x="542677" y="893127"/>
            <a:ext cx="6094674" cy="5355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2B852-3705-2458-10A3-B6A0930DAD67}"/>
              </a:ext>
            </a:extLst>
          </p:cNvPr>
          <p:cNvSpPr txBox="1"/>
          <p:nvPr/>
        </p:nvSpPr>
        <p:spPr>
          <a:xfrm>
            <a:off x="538348" y="2129237"/>
            <a:ext cx="6867939" cy="199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Dataset → Kaggle Formula 1 World Championship (1950–2020).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Focus → Modern era (2007–2020) for consistent data.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Binary target → Podium (1) vs Non-Podium (0).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Key challenges → Merge 13 tables + clean missing values.</a:t>
            </a:r>
          </a:p>
        </p:txBody>
      </p:sp>
      <p:pic>
        <p:nvPicPr>
          <p:cNvPr id="9" name="Picture 2" descr="F1 Logo and symbol, meaning, history, PNG, brand">
            <a:extLst>
              <a:ext uri="{FF2B5EF4-FFF2-40B4-BE49-F238E27FC236}">
                <a16:creationId xmlns:a16="http://schemas.microsoft.com/office/drawing/2014/main" id="{161258B9-40F9-EA07-2169-B88FE7BF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4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56223-46A3-8762-63C3-C11D6DA0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3A178-3779-2081-9417-B98E0227ACC2}"/>
              </a:ext>
            </a:extLst>
          </p:cNvPr>
          <p:cNvSpPr txBox="1"/>
          <p:nvPr/>
        </p:nvSpPr>
        <p:spPr>
          <a:xfrm>
            <a:off x="937616" y="700416"/>
            <a:ext cx="6918274" cy="1080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Preparation &amp; 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BA1B6-0097-D227-675A-F4AA3CAAB5FC}"/>
              </a:ext>
            </a:extLst>
          </p:cNvPr>
          <p:cNvSpPr txBox="1"/>
          <p:nvPr/>
        </p:nvSpPr>
        <p:spPr>
          <a:xfrm>
            <a:off x="538348" y="2053032"/>
            <a:ext cx="6769786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Final dataset → 8231 rows × 7 key features.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Engineered variables:</a:t>
            </a:r>
          </a:p>
          <a:p>
            <a:pPr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Driver Experience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→ races completed to date.</a:t>
            </a:r>
          </a:p>
          <a:p>
            <a:pPr lvl="1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Constructor Strength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→ average team performance per season.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Standardized features → grid, qualifying, laps, fastest-lap speed.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ow Data Analysis Transforms F1 Race Performance | Catapult">
            <a:extLst>
              <a:ext uri="{FF2B5EF4-FFF2-40B4-BE49-F238E27FC236}">
                <a16:creationId xmlns:a16="http://schemas.microsoft.com/office/drawing/2014/main" id="{787CC291-30F7-1858-C3F0-044ED184B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053032"/>
            <a:ext cx="4170530" cy="27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1 Logo and symbol, meaning, history, PNG, brand">
            <a:extLst>
              <a:ext uri="{FF2B5EF4-FFF2-40B4-BE49-F238E27FC236}">
                <a16:creationId xmlns:a16="http://schemas.microsoft.com/office/drawing/2014/main" id="{84132669-620D-C6BF-1CC3-3163F1A0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24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704C7-0D56-ECCA-BAC2-4C9ED76D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A0F8A69E-50EF-BB96-2548-1C04D010F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01899-6FBE-2A33-E2E5-5A720D1DDD9F}"/>
              </a:ext>
            </a:extLst>
          </p:cNvPr>
          <p:cNvSpPr txBox="1"/>
          <p:nvPr/>
        </p:nvSpPr>
        <p:spPr>
          <a:xfrm>
            <a:off x="1076697" y="676948"/>
            <a:ext cx="5709676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Modeling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C5FFA-27EA-3253-3CCC-AABC1050F7FE}"/>
              </a:ext>
            </a:extLst>
          </p:cNvPr>
          <p:cNvSpPr txBox="1"/>
          <p:nvPr/>
        </p:nvSpPr>
        <p:spPr>
          <a:xfrm>
            <a:off x="538348" y="1820849"/>
            <a:ext cx="6149041" cy="2543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Algorithms tested → Logistic Regression &amp; Random Forest.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Train/Test split → 70 / 30.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Metrics → Accuracy, AUC, MSPE.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Python libraries → pandas, scikit-learn.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686BC232-61B5-D030-3D71-1F9942DC7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26B7B614-879D-D316-25E4-5DDB7A4E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7B4D1B0C-7C4F-4AB6-DA40-AF5AB3F01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68859DDF-84E1-5009-D7CD-71196BF7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B8E0A9F2-F64E-6698-211A-0407BA16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2FB5D2-4646-8461-6F60-D9A95F2D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094" y="676948"/>
            <a:ext cx="2877143" cy="250158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D26943C-B84F-0EBB-2DCF-49A3EE95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80" y="3946533"/>
            <a:ext cx="3699225" cy="213591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6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99F7D-425B-8543-7503-EC52D4F3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9BFE30DC-C525-B11B-9541-C33E71599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157BD-0A87-990B-2B8A-070D466FED8C}"/>
              </a:ext>
            </a:extLst>
          </p:cNvPr>
          <p:cNvSpPr txBox="1"/>
          <p:nvPr/>
        </p:nvSpPr>
        <p:spPr>
          <a:xfrm>
            <a:off x="1076697" y="758792"/>
            <a:ext cx="5709676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Model Comparison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7F3F746B-CF34-539F-8275-B63463B44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57A6ECED-B614-9A53-BE5C-A3A78E7A1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3E11B2B6-EDA6-7810-5724-E965672A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5A258ADD-3A52-99F4-688F-528BDDA92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C303A192-96BA-3F09-95CC-942BA1B60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0DA458-C0A8-13CD-4B06-CC6B83637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23484"/>
              </p:ext>
            </p:extLst>
          </p:nvPr>
        </p:nvGraphicFramePr>
        <p:xfrm>
          <a:off x="260318" y="2607372"/>
          <a:ext cx="734243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478">
                  <a:extLst>
                    <a:ext uri="{9D8B030D-6E8A-4147-A177-3AD203B41FA5}">
                      <a16:colId xmlns:a16="http://schemas.microsoft.com/office/drawing/2014/main" val="2988475820"/>
                    </a:ext>
                  </a:extLst>
                </a:gridCol>
                <a:gridCol w="2447478">
                  <a:extLst>
                    <a:ext uri="{9D8B030D-6E8A-4147-A177-3AD203B41FA5}">
                      <a16:colId xmlns:a16="http://schemas.microsoft.com/office/drawing/2014/main" val="3623268144"/>
                    </a:ext>
                  </a:extLst>
                </a:gridCol>
                <a:gridCol w="2447478">
                  <a:extLst>
                    <a:ext uri="{9D8B030D-6E8A-4147-A177-3AD203B41FA5}">
                      <a16:colId xmlns:a16="http://schemas.microsoft.com/office/drawing/2014/main" val="3648159754"/>
                    </a:ext>
                  </a:extLst>
                </a:gridCol>
              </a:tblGrid>
              <a:tr h="2973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533239"/>
                  </a:ext>
                </a:extLst>
              </a:tr>
              <a:tr h="29734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90.3 %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89.7 %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872544"/>
                  </a:ext>
                </a:extLst>
              </a:tr>
              <a:tr h="297348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92.2 %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91.3 %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364563"/>
                  </a:ext>
                </a:extLst>
              </a:tr>
              <a:tr h="297348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30978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1A6B66-3AFE-1F09-066B-656291A0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47" y="1975500"/>
            <a:ext cx="3791438" cy="29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2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95CE5-7B69-3108-CBFE-8A831C5D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471C2DE8-F152-1D0E-CD95-640571718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D9D00-1FBC-6ED9-1FC3-E8BE532149D5}"/>
              </a:ext>
            </a:extLst>
          </p:cNvPr>
          <p:cNvSpPr txBox="1"/>
          <p:nvPr/>
        </p:nvSpPr>
        <p:spPr>
          <a:xfrm>
            <a:off x="1136397" y="502020"/>
            <a:ext cx="5709676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Tableau Dashboard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2F81E-8668-8B82-0C41-FC68A49ED7DA}"/>
              </a:ext>
            </a:extLst>
          </p:cNvPr>
          <p:cNvSpPr txBox="1"/>
          <p:nvPr/>
        </p:nvSpPr>
        <p:spPr>
          <a:xfrm>
            <a:off x="538348" y="1282448"/>
            <a:ext cx="6578412" cy="429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Dashboard visualizes model features &amp; insights.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KPIs (top): Total Races, Podium %, Avg Points, Team Strength.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Visuals: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Qualifying vs Finishing Position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Podium Rate by Constructor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Driver Experience vs Performance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Constructor Strength Over Time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18D923BF-07F1-1E51-8C13-30357849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F584B763-4CE3-C90E-678F-90897AC12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3638310F-5586-3921-4452-09391D526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C8D8A012-5E9A-76EB-F874-3C5D8F525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11ED4619-133F-C153-021B-BFF5E785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936B41-E5D6-F9D8-AE57-BE85CB3F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980" y="2357195"/>
            <a:ext cx="3809225" cy="21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8BC7A-C9D0-CD71-4FF2-7CFD80A8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10F8D-42B9-2B75-9BEF-64F454AFF230}"/>
              </a:ext>
            </a:extLst>
          </p:cNvPr>
          <p:cNvSpPr txBox="1"/>
          <p:nvPr/>
        </p:nvSpPr>
        <p:spPr>
          <a:xfrm>
            <a:off x="385350" y="2685104"/>
            <a:ext cx="3267903" cy="112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Tableau Demo</a:t>
            </a:r>
          </a:p>
        </p:txBody>
      </p:sp>
      <p:pic>
        <p:nvPicPr>
          <p:cNvPr id="15" name="Picture 14" descr="A screenshot of a computer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0CFB0271-9C51-BC2F-03C8-6563A7EF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56" y="971556"/>
            <a:ext cx="8091291" cy="45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44B0BA-6B81-455F-79CE-E19300334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333B8A9D-DB73-F2D4-9A66-3650EB96F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F4A6A-390D-750A-8973-BD280988F439}"/>
              </a:ext>
            </a:extLst>
          </p:cNvPr>
          <p:cNvSpPr txBox="1"/>
          <p:nvPr/>
        </p:nvSpPr>
        <p:spPr>
          <a:xfrm>
            <a:off x="1059838" y="504463"/>
            <a:ext cx="5709676" cy="98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Conclusions &amp;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89AC4-0FF9-7737-4C87-42E8F4BE6434}"/>
              </a:ext>
            </a:extLst>
          </p:cNvPr>
          <p:cNvSpPr txBox="1"/>
          <p:nvPr/>
        </p:nvSpPr>
        <p:spPr>
          <a:xfrm>
            <a:off x="538347" y="1526079"/>
            <a:ext cx="6768901" cy="4293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Final model → Logistic Regression (AUC 0.92).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90 % accuracy with interpretable drivers.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Key predictors: Qualifying position, Grid, Constructor Strength, Experience.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Future Enhancements: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Add weather &amp; track conditions.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Experiment with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/ Gradient Boosting.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Deploy real-time race prediction dashboard.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9CB81AD3-AA45-F7D7-FEE0-114FC7499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1A95F088-E7F4-B4BB-997D-B8D976F38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76F532C4-E272-EFE9-A703-0F50393A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9CEBD36E-FF22-907D-1F2C-AD048D1B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F1 Logo and symbol, meaning, history, PNG, brand">
            <a:extLst>
              <a:ext uri="{FF2B5EF4-FFF2-40B4-BE49-F238E27FC236}">
                <a16:creationId xmlns:a16="http://schemas.microsoft.com/office/drawing/2014/main" id="{2454A297-471F-8E0F-C74E-1CF19047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"/>
            <a:ext cx="1076697" cy="60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7B80871-3A3D-D137-1B61-53B7168FA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r="22165" b="3307"/>
          <a:stretch/>
        </p:blipFill>
        <p:spPr bwMode="auto">
          <a:xfrm>
            <a:off x="7525911" y="1222723"/>
            <a:ext cx="4208889" cy="48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14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379</Words>
  <Application>Microsoft Macintosh PowerPoint</Application>
  <PresentationFormat>Widescreen</PresentationFormat>
  <Paragraphs>69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Predicting          Podium Finishes Using Machine Learning (2007–2020)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Thumma, Bala Manish Reddy (thummaby)</dc:creator>
  <cp:lastModifiedBy>Thumma, Bala Manish Reddy (thummaby)</cp:lastModifiedBy>
  <cp:revision>4</cp:revision>
  <dcterms:created xsi:type="dcterms:W3CDTF">2025-11-13T20:15:16Z</dcterms:created>
  <dcterms:modified xsi:type="dcterms:W3CDTF">2025-11-14T02:51:45Z</dcterms:modified>
</cp:coreProperties>
</file>